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" ContentType="image/ti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36"/>
  </p:notesMasterIdLst>
  <p:handoutMasterIdLst>
    <p:handoutMasterId r:id="rId37"/>
  </p:handoutMasterIdLst>
  <p:sldIdLst>
    <p:sldId id="256" r:id="rId2"/>
    <p:sldId id="284" r:id="rId3"/>
    <p:sldId id="289" r:id="rId4"/>
    <p:sldId id="290" r:id="rId5"/>
    <p:sldId id="261" r:id="rId6"/>
    <p:sldId id="286" r:id="rId7"/>
    <p:sldId id="287" r:id="rId8"/>
    <p:sldId id="288" r:id="rId9"/>
    <p:sldId id="285" r:id="rId10"/>
    <p:sldId id="277" r:id="rId11"/>
    <p:sldId id="278" r:id="rId12"/>
    <p:sldId id="279" r:id="rId13"/>
    <p:sldId id="262" r:id="rId14"/>
    <p:sldId id="280" r:id="rId15"/>
    <p:sldId id="291" r:id="rId16"/>
    <p:sldId id="259" r:id="rId17"/>
    <p:sldId id="257" r:id="rId18"/>
    <p:sldId id="270" r:id="rId19"/>
    <p:sldId id="266" r:id="rId20"/>
    <p:sldId id="281" r:id="rId21"/>
    <p:sldId id="275" r:id="rId22"/>
    <p:sldId id="263" r:id="rId23"/>
    <p:sldId id="264" r:id="rId24"/>
    <p:sldId id="269" r:id="rId25"/>
    <p:sldId id="276" r:id="rId26"/>
    <p:sldId id="271" r:id="rId27"/>
    <p:sldId id="265" r:id="rId28"/>
    <p:sldId id="268" r:id="rId29"/>
    <p:sldId id="267" r:id="rId30"/>
    <p:sldId id="272" r:id="rId31"/>
    <p:sldId id="273" r:id="rId32"/>
    <p:sldId id="274" r:id="rId33"/>
    <p:sldId id="283" r:id="rId34"/>
    <p:sldId id="282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4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B8D38-2328-4536-AA8B-C2F97D8735AE}" type="datetime1">
              <a:rPr lang="en-US" smtClean="0"/>
              <a:t>6/14/2015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12D84-7932-4D61-83D7-3204EFB69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58732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tif>
</file>

<file path=ppt/media/image19.tif>
</file>

<file path=ppt/media/image2.png>
</file>

<file path=ppt/media/image20.tif>
</file>

<file path=ppt/media/image21.tif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5.png>
</file>

<file path=ppt/media/image56.gif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12AB8-32A6-497B-809B-EE51DB57EC2C}" type="datetime1">
              <a:rPr lang="en-US" smtClean="0"/>
              <a:t>6/14/2015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19D5D-BE69-479E-8824-C86819D34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883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58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7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91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71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62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9C99-F9E9-483E-A4B8-BC1A5799E6AC}" type="datetime1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8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0E6AF-DBDD-440F-BBDE-4FE1AE20434D}" type="datetime1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35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50697-F135-47DE-8607-A0BD71427E9B}" type="datetime1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8979-F14F-4DFD-86D8-31B3B7FED561}" type="datetime1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2F2AC-7276-4375-85F6-FD85D24C0671}" type="datetime1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75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1B2A3-0889-4BE0-81DB-70BCF001781F}" type="datetime1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93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6F0B-915B-4364-8515-3BCE05D117A3}" type="datetime1">
              <a:rPr lang="en-US" smtClean="0"/>
              <a:t>6/14/2015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2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E0CE-F525-4370-8B3D-D742D19EAB05}" type="datetime1">
              <a:rPr lang="en-US" smtClean="0"/>
              <a:t>6/14/2015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33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8A1BA-D3D4-48CB-9AB7-2195A4E6CD53}" type="datetime1">
              <a:rPr lang="en-US" smtClean="0"/>
              <a:t>6/14/2015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1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CAFE1-EF5A-42E3-813F-CD9664847D81}" type="datetime1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88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18A82-90B0-46B4-AE37-9854AFCC8169}" type="datetime1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6A878-5EFF-477D-92B7-9E96DF8ED67B}" type="datetime1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631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://dipy.org/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://cdrv.csss-iugs.ca/" TargetMode="External"/><Relationship Id="rId4" Type="http://schemas.openxmlformats.org/officeDocument/2006/relationships/hyperlink" Target="http://scil.dinf.usherbrooke.ca/" TargetMode="Externa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tif"/><Relationship Id="rId4" Type="http://schemas.openxmlformats.org/officeDocument/2006/relationships/image" Target="../media/image18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if"/><Relationship Id="rId4" Type="http://schemas.openxmlformats.org/officeDocument/2006/relationships/image" Target="../media/image20.t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nipy.org/nibabel/coordinate_systems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dipy.org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2.png"/><Relationship Id="rId7" Type="http://schemas.openxmlformats.org/officeDocument/2006/relationships/image" Target="../media/image5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13.png"/><Relationship Id="rId10" Type="http://schemas.openxmlformats.org/officeDocument/2006/relationships/image" Target="../media/image57.png"/><Relationship Id="rId4" Type="http://schemas.openxmlformats.org/officeDocument/2006/relationships/image" Target="../media/image3.png"/><Relationship Id="rId9" Type="http://schemas.openxmlformats.org/officeDocument/2006/relationships/image" Target="../media/image5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285" y="519085"/>
            <a:ext cx="9144000" cy="1866090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Tract-analysis </a:t>
            </a:r>
            <a:r>
              <a:rPr lang="en-US" sz="8800" b="1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534" y="2722412"/>
            <a:ext cx="5098783" cy="1655762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Eleftherios </a:t>
            </a:r>
            <a:r>
              <a:rPr lang="en-US" sz="112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, PhD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Diffusion Imaging in Python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3"/>
              </a:rPr>
              <a:t>http://dipy.org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Sherbrooke</a:t>
            </a: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 Connectivity Imaging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Laboratory 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http</a:t>
            </a: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://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scil.dinf.usherbrooke.ca</a:t>
            </a:r>
            <a:endParaRPr lang="en-US" altLang="x-none" sz="9600" dirty="0" smtClean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Research Centre on Aging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5"/>
              </a:rPr>
              <a:t>http://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5"/>
              </a:rPr>
              <a:t>cdrv.csss-iugs.ca</a:t>
            </a:r>
            <a:endParaRPr lang="en-US" altLang="x-none" sz="9600" dirty="0" smtClean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endParaRPr lang="en-US" altLang="x-none" sz="9600" dirty="0" smtClean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endParaRPr lang="en-US" altLang="x-none" sz="9600" dirty="0" smtClean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05" y="6035040"/>
            <a:ext cx="3977539" cy="641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490" y="2811268"/>
            <a:ext cx="2431530" cy="670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569" y="3455824"/>
            <a:ext cx="2278451" cy="2278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832" y="5691339"/>
            <a:ext cx="3374434" cy="103712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4293326" y="3222171"/>
            <a:ext cx="1388506" cy="113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endCxn id="7" idx="1"/>
          </p:cNvCxnSpPr>
          <p:nvPr/>
        </p:nvCxnSpPr>
        <p:spPr>
          <a:xfrm>
            <a:off x="4612603" y="4328527"/>
            <a:ext cx="1597966" cy="266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058194" y="4970237"/>
            <a:ext cx="1436915" cy="721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45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image57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29436" y="1172555"/>
            <a:ext cx="3089960" cy="3089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FPC3_brain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30718" y="4469002"/>
            <a:ext cx="2021442" cy="166290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/>
          <p:cNvSpPr/>
          <p:nvPr/>
        </p:nvSpPr>
        <p:spPr>
          <a:xfrm>
            <a:off x="1136344" y="813524"/>
            <a:ext cx="3565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but wrong path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3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(more 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image57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58274" y="151151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2_brain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80545" y="4497706"/>
            <a:ext cx="2071615" cy="160550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FPC2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59935" y="1432322"/>
            <a:ext cx="3212150" cy="309169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800100" y="1062990"/>
            <a:ext cx="6913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Invalid connections – connects two regions that shouldn’t be connected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8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(and the ugly)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image57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61144" y="136857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WC1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51804" y="1393204"/>
            <a:ext cx="2976749" cy="2860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WC1_brain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55508" y="4451416"/>
            <a:ext cx="2305636" cy="178686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491490" y="864058"/>
            <a:ext cx="730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Does not connect two end regions – stops prematurely in ventricles or 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84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Alert for connectivity analysis!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 critical when counting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923" y="1318588"/>
            <a:ext cx="5727700" cy="4295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00800" y="5901767"/>
            <a:ext cx="255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Courtesy of Marco Catani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59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241" y="119101"/>
            <a:ext cx="8610690" cy="890589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Lesson learned from the ISMRM 2015 tractography challenge: Use the streamlines!</a:t>
            </a:r>
            <a:endParaRPr lang="en-US" sz="3600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46978" y="1341898"/>
            <a:ext cx="468224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Voxel perfect alignment with the </a:t>
            </a:r>
          </a:p>
          <a:p>
            <a:r>
              <a:rPr lang="en-US" sz="2000" dirty="0" smtClean="0"/>
              <a:t>T1 is absolutely necessary.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Motion can push your connectivity </a:t>
            </a:r>
          </a:p>
          <a:p>
            <a:r>
              <a:rPr lang="en-US" sz="2000" dirty="0" smtClean="0"/>
              <a:t>results massively.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Counting streamlines going through </a:t>
            </a:r>
          </a:p>
          <a:p>
            <a:r>
              <a:rPr lang="en-US" sz="2000" dirty="0" smtClean="0"/>
              <a:t>ROIs is very sensitive even with a phantom.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92710" y="3570914"/>
            <a:ext cx="519078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Solution! Use  model bundles to measure your </a:t>
            </a:r>
          </a:p>
          <a:p>
            <a:r>
              <a:rPr lang="en-US" dirty="0"/>
              <a:t>c</a:t>
            </a:r>
            <a:r>
              <a:rPr lang="en-US" dirty="0" smtClean="0"/>
              <a:t>onnectivity and validate the participants.</a:t>
            </a:r>
          </a:p>
          <a:p>
            <a:endParaRPr lang="en-US" dirty="0" smtClean="0"/>
          </a:p>
          <a:p>
            <a:r>
              <a:rPr lang="en-US" dirty="0" smtClean="0"/>
              <a:t>Now valid connections are the bundles which are </a:t>
            </a:r>
          </a:p>
          <a:p>
            <a:r>
              <a:rPr lang="en-US" dirty="0" smtClean="0"/>
              <a:t>close to the model bundle up to a distance threshold.</a:t>
            </a:r>
          </a:p>
          <a:p>
            <a:endParaRPr lang="en-US" dirty="0" smtClean="0"/>
          </a:p>
          <a:p>
            <a:r>
              <a:rPr lang="en-US" dirty="0" smtClean="0"/>
              <a:t>This technique does not require voxel perfect </a:t>
            </a:r>
          </a:p>
          <a:p>
            <a:r>
              <a:rPr lang="en-US" dirty="0" smtClean="0"/>
              <a:t>alignment and can deal with small warps.</a:t>
            </a:r>
          </a:p>
          <a:p>
            <a:endParaRPr lang="en-US" dirty="0" smtClean="0"/>
          </a:p>
          <a:p>
            <a:r>
              <a:rPr lang="en-US" dirty="0" smtClean="0"/>
              <a:t>But let’s be clear…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1323410"/>
            <a:ext cx="3732460" cy="41757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4520" y="5825867"/>
            <a:ext cx="2581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Details at tractometer.org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401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435" y="6082311"/>
            <a:ext cx="3583213" cy="578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57" y="5808618"/>
            <a:ext cx="1125732" cy="112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155836" y="2899955"/>
            <a:ext cx="7683366" cy="220027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6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Tract-analysis</a:t>
            </a:r>
          </a:p>
          <a:p>
            <a:endParaRPr lang="en-US" sz="9600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231" y="6152142"/>
            <a:ext cx="1760971" cy="48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382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15" y="121853"/>
            <a:ext cx="7886700" cy="74957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tract-analysis?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9113" y="4455151"/>
            <a:ext cx="8108950" cy="2047719"/>
          </a:xfrm>
        </p:spPr>
        <p:txBody>
          <a:bodyPr>
            <a:normAutofit/>
          </a:bodyPr>
          <a:lstStyle/>
          <a:p>
            <a:r>
              <a:rPr lang="en-US" sz="1800" dirty="0" smtClean="0"/>
              <a:t>By interpolating the metric values on the points of the streamlines we can start talking about bundle integrity and looking into pathology.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 smtClean="0"/>
              <a:t>The shape of the bundle itself gives also information about the underlying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smtClean="0"/>
              <a:t>pathology. An example is with the language pathways in autistic populations</a:t>
            </a:r>
            <a:r>
              <a:rPr lang="en-US" sz="1800" baseline="30000" dirty="0" smtClean="0"/>
              <a:t>1</a:t>
            </a:r>
            <a:r>
              <a:rPr lang="en-US" sz="1800" dirty="0" smtClean="0"/>
              <a:t>. 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			[1] Lewis et al., Cerebral Cortex, 2013.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285" y="1009011"/>
            <a:ext cx="3548606" cy="26416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104" y="1287011"/>
            <a:ext cx="26918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</a:t>
            </a:r>
            <a:r>
              <a:rPr lang="en-US" b="1" dirty="0" smtClean="0"/>
              <a:t>tract</a:t>
            </a:r>
            <a:r>
              <a:rPr lang="en-US" dirty="0" smtClean="0"/>
              <a:t> is one of brain’s </a:t>
            </a:r>
          </a:p>
          <a:p>
            <a:r>
              <a:rPr lang="en-US" dirty="0" smtClean="0"/>
              <a:t>superhighways</a:t>
            </a:r>
          </a:p>
          <a:p>
            <a:r>
              <a:rPr lang="en-US" dirty="0"/>
              <a:t>k</a:t>
            </a:r>
            <a:r>
              <a:rPr lang="en-US" dirty="0" smtClean="0"/>
              <a:t>nown from anatomy 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bundle</a:t>
            </a:r>
            <a:r>
              <a:rPr lang="en-US" dirty="0"/>
              <a:t> is </a:t>
            </a:r>
            <a:r>
              <a:rPr lang="en-US" dirty="0" smtClean="0"/>
              <a:t>an </a:t>
            </a:r>
          </a:p>
          <a:p>
            <a:r>
              <a:rPr lang="en-US" dirty="0"/>
              <a:t>a</a:t>
            </a:r>
            <a:r>
              <a:rPr lang="en-US" dirty="0" smtClean="0"/>
              <a:t>pproximation of a tract</a:t>
            </a:r>
            <a:endParaRPr lang="en-US" dirty="0"/>
          </a:p>
          <a:p>
            <a:r>
              <a:rPr lang="en-US" dirty="0" smtClean="0"/>
              <a:t>using a set of </a:t>
            </a:r>
            <a:r>
              <a:rPr lang="en-US" b="1" dirty="0" smtClean="0"/>
              <a:t>streamlines</a:t>
            </a:r>
            <a:endParaRPr lang="en-US" b="1" dirty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84261" y="1746583"/>
            <a:ext cx="17452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Metrics/Maps</a:t>
            </a:r>
          </a:p>
          <a:p>
            <a:r>
              <a:rPr lang="en-US" dirty="0" smtClean="0"/>
              <a:t>FA, AFD, MD etc.</a:t>
            </a:r>
          </a:p>
          <a:p>
            <a:r>
              <a:rPr lang="en-US" dirty="0" smtClean="0"/>
              <a:t>Scalar or Vector.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95292" y="3702858"/>
            <a:ext cx="6880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Tract-analysis is all about bundle-maps.</a:t>
            </a:r>
          </a:p>
          <a:p>
            <a:r>
              <a:rPr lang="en-US" dirty="0" smtClean="0"/>
              <a:t>In this talk I will focus more on the streamlines rather than on the maps.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2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8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7677975" y="824107"/>
            <a:ext cx="339634" cy="270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Streamlines and images</a:t>
            </a:r>
            <a:br>
              <a:rPr lang="en-US" sz="36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600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36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technical note</a:t>
            </a:r>
            <a:endParaRPr lang="en-US" sz="3600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10748"/>
            <a:ext cx="8108950" cy="3217398"/>
          </a:xfrm>
        </p:spPr>
        <p:txBody>
          <a:bodyPr>
            <a:noAutofit/>
          </a:bodyPr>
          <a:lstStyle/>
          <a:p>
            <a:r>
              <a:rPr lang="en-US" sz="2100" dirty="0" smtClean="0"/>
              <a:t>Streamlines are 3D curves (a series of line segments) where their points are in floating point coordinates (x=10.3, y=10.5, z=1.8). </a:t>
            </a:r>
            <a:endParaRPr lang="en-US" sz="2100" dirty="0"/>
          </a:p>
          <a:p>
            <a:r>
              <a:rPr lang="en-US" sz="2100" dirty="0" smtClean="0"/>
              <a:t>This is in contrast to the image coordinates which are integer coordinates (</a:t>
            </a:r>
            <a:r>
              <a:rPr lang="en-US" sz="2100" dirty="0" err="1" smtClean="0"/>
              <a:t>i</a:t>
            </a:r>
            <a:r>
              <a:rPr lang="en-US" sz="2100" dirty="0" smtClean="0"/>
              <a:t>=10, j=11, k=2). </a:t>
            </a:r>
            <a:endParaRPr lang="en-US" sz="2100" dirty="0"/>
          </a:p>
          <a:p>
            <a:r>
              <a:rPr lang="en-US" sz="2100" dirty="0" smtClean="0"/>
              <a:t>Common file formats for streamlines are </a:t>
            </a:r>
            <a:r>
              <a:rPr lang="en-US" sz="2100" dirty="0" err="1" smtClean="0"/>
              <a:t>Trackvis</a:t>
            </a:r>
            <a:r>
              <a:rPr lang="en-US" sz="2100" dirty="0" smtClean="0"/>
              <a:t> (*.</a:t>
            </a:r>
            <a:r>
              <a:rPr lang="en-US" sz="2100" dirty="0" err="1" smtClean="0"/>
              <a:t>trk</a:t>
            </a:r>
            <a:r>
              <a:rPr lang="en-US" sz="2100" dirty="0" smtClean="0"/>
              <a:t>), VTK,  *.</a:t>
            </a:r>
            <a:r>
              <a:rPr lang="en-US" sz="2100" dirty="0" err="1" smtClean="0"/>
              <a:t>tck</a:t>
            </a:r>
            <a:r>
              <a:rPr lang="en-US" sz="2100" dirty="0"/>
              <a:t>.</a:t>
            </a:r>
            <a:endParaRPr lang="en-US" sz="2100" dirty="0" smtClean="0"/>
          </a:p>
          <a:p>
            <a:r>
              <a:rPr lang="en-US" sz="2100" dirty="0" smtClean="0"/>
              <a:t>Common file format for metrics is </a:t>
            </a:r>
            <a:r>
              <a:rPr lang="en-US" sz="2100" dirty="0" err="1" smtClean="0"/>
              <a:t>NIfTI</a:t>
            </a:r>
            <a:r>
              <a:rPr lang="en-US" sz="2100" dirty="0" smtClean="0"/>
              <a:t> (*.nii.gz, *.</a:t>
            </a:r>
            <a:r>
              <a:rPr lang="en-US" sz="2100" dirty="0" err="1" smtClean="0"/>
              <a:t>nii</a:t>
            </a:r>
            <a:r>
              <a:rPr lang="en-US" sz="2100" dirty="0" smtClean="0"/>
              <a:t>)</a:t>
            </a:r>
          </a:p>
          <a:p>
            <a:r>
              <a:rPr lang="en-US" sz="2100" dirty="0" smtClean="0"/>
              <a:t>More than often a bottleneck in tract-analysis  is dealing with the file formats. </a:t>
            </a:r>
            <a:r>
              <a:rPr lang="en-US" sz="2100" dirty="0"/>
              <a:t/>
            </a:r>
            <a:br>
              <a:rPr lang="en-US" sz="2100" dirty="0"/>
            </a:br>
            <a:endParaRPr lang="en-US" sz="21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5329079" y="149672"/>
            <a:ext cx="3186272" cy="877784"/>
            <a:chOff x="3766" y="1024"/>
            <a:chExt cx="1952" cy="519"/>
          </a:xfrm>
        </p:grpSpPr>
        <p:sp>
          <p:nvSpPr>
            <p:cNvPr id="1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239777" y="4700371"/>
            <a:ext cx="845096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Familiarize </a:t>
            </a:r>
            <a:r>
              <a:rPr lang="en-US" sz="2000" dirty="0"/>
              <a:t>yourself </a:t>
            </a:r>
            <a:r>
              <a:rPr lang="en-US" sz="2000" dirty="0" smtClean="0"/>
              <a:t>with the different coordinate systems. See Matthew Brett’s </a:t>
            </a:r>
          </a:p>
          <a:p>
            <a:r>
              <a:rPr lang="en-US" sz="2000" dirty="0" smtClean="0"/>
              <a:t>tutorial on the topic </a:t>
            </a:r>
            <a:r>
              <a:rPr lang="en-US" sz="2000" dirty="0" smtClean="0">
                <a:hlinkClick r:id="rId3"/>
              </a:rPr>
              <a:t>http</a:t>
            </a:r>
            <a:r>
              <a:rPr lang="en-US" sz="2000" dirty="0">
                <a:hlinkClick r:id="rId3"/>
              </a:rPr>
              <a:t>://</a:t>
            </a:r>
            <a:r>
              <a:rPr lang="en-US" sz="2000" dirty="0" smtClean="0">
                <a:hlinkClick r:id="rId3"/>
              </a:rPr>
              <a:t>nipy.org/nibabel/coordinate_systems.html</a:t>
            </a:r>
            <a:r>
              <a:rPr lang="en-US" sz="2000" dirty="0" smtClean="0"/>
              <a:t>. </a:t>
            </a:r>
          </a:p>
          <a:p>
            <a:endParaRPr lang="en-US" sz="2000" dirty="0"/>
          </a:p>
          <a:p>
            <a:r>
              <a:rPr lang="en-US" sz="2000" dirty="0" smtClean="0"/>
              <a:t>I recommend </a:t>
            </a:r>
            <a:r>
              <a:rPr lang="en-US" sz="2000" dirty="0" err="1" smtClean="0"/>
              <a:t>Nibabel</a:t>
            </a:r>
            <a:r>
              <a:rPr lang="en-US" sz="2000" dirty="0" smtClean="0"/>
              <a:t> for reading both </a:t>
            </a:r>
            <a:r>
              <a:rPr lang="en-US" sz="2000" dirty="0" err="1" smtClean="0"/>
              <a:t>NIfTI</a:t>
            </a:r>
            <a:r>
              <a:rPr lang="en-US" sz="2000" dirty="0" smtClean="0"/>
              <a:t> and </a:t>
            </a:r>
            <a:r>
              <a:rPr lang="en-US" sz="2000" dirty="0" err="1" smtClean="0"/>
              <a:t>Trackvis</a:t>
            </a:r>
            <a:r>
              <a:rPr lang="en-US" sz="2000" dirty="0" smtClean="0"/>
              <a:t> files. </a:t>
            </a:r>
          </a:p>
          <a:p>
            <a:r>
              <a:rPr lang="en-US" sz="2000" dirty="0" smtClean="0"/>
              <a:t>Soon with conversion/correction capabilities for streamline formats. </a:t>
            </a:r>
          </a:p>
          <a:p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497256" y="6108696"/>
            <a:ext cx="83637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  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20589" y="705149"/>
            <a:ext cx="82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(x, y, z)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7547655" y="105857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/>
              <a:t>j</a:t>
            </a:r>
            <a:r>
              <a:rPr lang="en-US" dirty="0" smtClean="0"/>
              <a:t>, 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 streamlines are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useful?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3186" y="1447885"/>
            <a:ext cx="8299450" cy="1982925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sz="2100" dirty="0" smtClean="0"/>
              <a:t>They integrate information along many voxels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100" dirty="0" smtClean="0"/>
              <a:t>They contain connectivity information (sequential)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100" dirty="0" smtClean="0"/>
              <a:t>They can tell us about shape and orientation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100" dirty="0" smtClean="0"/>
              <a:t>Together with other streamlines make “good” models of bundles. Better than using surfaces or just points.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" name="Group 2"/>
          <p:cNvGrpSpPr>
            <a:grpSpLocks/>
          </p:cNvGrpSpPr>
          <p:nvPr/>
        </p:nvGrpSpPr>
        <p:grpSpPr bwMode="auto">
          <a:xfrm>
            <a:off x="5634978" y="150446"/>
            <a:ext cx="3186272" cy="877784"/>
            <a:chOff x="3766" y="1024"/>
            <a:chExt cx="1952" cy="519"/>
          </a:xfrm>
        </p:grpSpPr>
        <p:sp>
          <p:nvSpPr>
            <p:cNvPr id="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613982" y="1003903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775873" y="7369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62976" y="5627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09202" y="3904248"/>
            <a:ext cx="45587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order of the points between two </a:t>
            </a:r>
          </a:p>
          <a:p>
            <a:r>
              <a:rPr lang="en-US" sz="2000" dirty="0" smtClean="0"/>
              <a:t>streamlines can be the reverse even in the </a:t>
            </a:r>
          </a:p>
          <a:p>
            <a:r>
              <a:rPr lang="en-US" sz="2000" dirty="0" smtClean="0"/>
              <a:t>same bundle.</a:t>
            </a:r>
            <a:endParaRPr lang="en-US" sz="2000" dirty="0"/>
          </a:p>
          <a:p>
            <a:endParaRPr lang="en-US" sz="2000" dirty="0"/>
          </a:p>
        </p:txBody>
      </p:sp>
      <p:grpSp>
        <p:nvGrpSpPr>
          <p:cNvPr id="33" name="Group 2"/>
          <p:cNvGrpSpPr>
            <a:grpSpLocks/>
          </p:cNvGrpSpPr>
          <p:nvPr/>
        </p:nvGrpSpPr>
        <p:grpSpPr bwMode="auto">
          <a:xfrm>
            <a:off x="5787378" y="3307295"/>
            <a:ext cx="3186272" cy="877784"/>
            <a:chOff x="3766" y="1024"/>
            <a:chExt cx="1952" cy="519"/>
          </a:xfrm>
        </p:grpSpPr>
        <p:sp>
          <p:nvSpPr>
            <p:cNvPr id="3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5766382" y="4160752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928273" y="389384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815376" y="371958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2"/>
          <p:cNvGrpSpPr>
            <a:grpSpLocks/>
          </p:cNvGrpSpPr>
          <p:nvPr/>
        </p:nvGrpSpPr>
        <p:grpSpPr bwMode="auto">
          <a:xfrm>
            <a:off x="5774313" y="4043152"/>
            <a:ext cx="3186272" cy="877784"/>
            <a:chOff x="3766" y="1024"/>
            <a:chExt cx="1952" cy="519"/>
          </a:xfrm>
        </p:grpSpPr>
        <p:sp>
          <p:nvSpPr>
            <p:cNvPr id="5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5753316" y="4896609"/>
            <a:ext cx="46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915208" y="462969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8802311" y="445543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406826" y="5876269"/>
            <a:ext cx="8104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To compare streamlines you need to define a distance between streamlines.</a:t>
            </a:r>
            <a:endParaRPr lang="en-US" sz="2000" dirty="0"/>
          </a:p>
        </p:txBody>
      </p:sp>
      <p:sp>
        <p:nvSpPr>
          <p:cNvPr id="86" name="TextBox 85"/>
          <p:cNvSpPr txBox="1"/>
          <p:nvPr/>
        </p:nvSpPr>
        <p:spPr>
          <a:xfrm>
            <a:off x="393761" y="5347173"/>
            <a:ext cx="67574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Many points… computational expensive and heavy on memory.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5997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2" grpId="0"/>
      <p:bldP spid="55" grpId="0"/>
      <p:bldP spid="56" grpId="0"/>
      <p:bldP spid="57" grpId="0"/>
      <p:bldP spid="80" grpId="0"/>
      <p:bldP spid="81" grpId="0"/>
      <p:bldP spid="82" grpId="0"/>
      <p:bldP spid="85" grpId="0"/>
      <p:bldP spid="8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538926" y="1028708"/>
            <a:ext cx="3201520" cy="24556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465" y="1026585"/>
            <a:ext cx="3369940" cy="2408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0900" y="3864441"/>
            <a:ext cx="508684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Haussdorff</a:t>
            </a:r>
            <a:r>
              <a:rPr lang="en-US" dirty="0" smtClean="0"/>
              <a:t> distances</a:t>
            </a:r>
            <a:r>
              <a:rPr lang="en-US" baseline="30000" dirty="0" smtClean="0"/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Computationally expensive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Can put together streamlines of different length.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Streamlines can have different numbers of points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[1] </a:t>
            </a:r>
            <a:r>
              <a:rPr lang="en-US" dirty="0" err="1" smtClean="0"/>
              <a:t>Corouge</a:t>
            </a:r>
            <a:r>
              <a:rPr lang="en-US" dirty="0" smtClean="0"/>
              <a:t> et al. ISMRM 2004</a:t>
            </a:r>
            <a:endParaRPr lang="en-US" dirty="0"/>
          </a:p>
        </p:txBody>
      </p:sp>
      <p:sp>
        <p:nvSpPr>
          <p:cNvPr id="131" name="TextBox 130"/>
          <p:cNvSpPr txBox="1"/>
          <p:nvPr/>
        </p:nvSpPr>
        <p:spPr>
          <a:xfrm>
            <a:off x="5859742" y="3817791"/>
            <a:ext cx="309713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Vector-like distances</a:t>
            </a:r>
            <a:r>
              <a:rPr lang="en-US" baseline="30000" dirty="0" smtClean="0"/>
              <a:t>2,3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Points are now arrays of </a:t>
            </a:r>
          </a:p>
          <a:p>
            <a:r>
              <a:rPr lang="en-US" dirty="0"/>
              <a:t>f</a:t>
            </a:r>
            <a:r>
              <a:rPr lang="en-US" dirty="0" smtClean="0"/>
              <a:t>ixed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Separate streamlines of </a:t>
            </a:r>
          </a:p>
          <a:p>
            <a:r>
              <a:rPr lang="en-US" dirty="0"/>
              <a:t>d</a:t>
            </a:r>
            <a:r>
              <a:rPr lang="en-US" dirty="0" smtClean="0"/>
              <a:t>ifferent length.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Very efficient.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[2] </a:t>
            </a:r>
            <a:r>
              <a:rPr lang="en-US" dirty="0" err="1" smtClean="0"/>
              <a:t>Garyfallidis</a:t>
            </a:r>
            <a:r>
              <a:rPr lang="en-US" dirty="0"/>
              <a:t> </a:t>
            </a:r>
            <a:r>
              <a:rPr lang="en-US" dirty="0" smtClean="0"/>
              <a:t>et al. HBM 2010</a:t>
            </a:r>
          </a:p>
          <a:p>
            <a:r>
              <a:rPr lang="en-US" dirty="0" smtClean="0"/>
              <a:t>[3] Guevara et al. HBM 2010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7791" y="2343035"/>
            <a:ext cx="8101379" cy="1655762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/>
              <a:t>Speaker name: Eleftherios </a:t>
            </a:r>
            <a:r>
              <a:rPr lang="en-US" sz="2800" dirty="0" err="1" smtClean="0"/>
              <a:t>Garyfallidis</a:t>
            </a:r>
            <a:endParaRPr lang="en-US" sz="2800" dirty="0" smtClean="0"/>
          </a:p>
          <a:p>
            <a:pPr algn="l"/>
            <a:endParaRPr lang="en-US" sz="2800" dirty="0"/>
          </a:p>
          <a:p>
            <a:pPr algn="l"/>
            <a:r>
              <a:rPr lang="en-US" sz="2800" dirty="0" smtClean="0"/>
              <a:t>I </a:t>
            </a:r>
            <a:r>
              <a:rPr lang="en-US" sz="2800" dirty="0"/>
              <a:t>have no financial interests or relationships to disclose with regard to </a:t>
            </a:r>
            <a:r>
              <a:rPr lang="en-US" sz="2800" dirty="0" smtClean="0"/>
              <a:t>the subject </a:t>
            </a:r>
            <a:r>
              <a:rPr lang="en-US" sz="2800" dirty="0"/>
              <a:t>matter of this presentation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435" y="6082311"/>
            <a:ext cx="3583213" cy="578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57" y="5808618"/>
            <a:ext cx="1125732" cy="112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6482" y="353427"/>
            <a:ext cx="9143999" cy="74957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65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Declaration of financial interests or relationships</a:t>
            </a:r>
          </a:p>
          <a:p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231" y="6152142"/>
            <a:ext cx="1760971" cy="48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547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/>
          <p:cNvCxnSpPr>
            <a:stCxn id="47" idx="2"/>
          </p:cNvCxnSpPr>
          <p:nvPr/>
        </p:nvCxnSpPr>
        <p:spPr>
          <a:xfrm flipH="1" flipV="1">
            <a:off x="1473741" y="5277240"/>
            <a:ext cx="1088751" cy="59695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269567" y="814408"/>
            <a:ext cx="3201520" cy="24556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79198" y="927321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Minimum Direct </a:t>
            </a:r>
            <a:r>
              <a:rPr lang="en-US" dirty="0" smtClean="0"/>
              <a:t>Flipped (MDF) distance 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2012</a:t>
            </a:r>
            <a:endParaRPr lang="en-US" dirty="0"/>
          </a:p>
          <a:p>
            <a:r>
              <a:rPr lang="en-US" dirty="0" smtClean="0"/>
              <a:t>                   min(</a:t>
            </a:r>
            <a:r>
              <a:rPr lang="en-US" dirty="0" err="1" smtClean="0"/>
              <a:t>d</a:t>
            </a:r>
            <a:r>
              <a:rPr lang="en-US" sz="1400" dirty="0" err="1" smtClean="0"/>
              <a:t>direct</a:t>
            </a:r>
            <a:r>
              <a:rPr lang="en-US" dirty="0"/>
              <a:t>, </a:t>
            </a:r>
            <a:r>
              <a:rPr lang="en-US" dirty="0" err="1" smtClean="0"/>
              <a:t>d</a:t>
            </a:r>
            <a:r>
              <a:rPr lang="en-US" sz="1400" dirty="0" err="1" smtClean="0"/>
              <a:t>flipped</a:t>
            </a:r>
            <a:r>
              <a:rPr lang="en-US" dirty="0" smtClean="0"/>
              <a:t>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to compute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Symmetric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Metric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Values from 0 to </a:t>
            </a:r>
            <a:r>
              <a:rPr lang="en-US" dirty="0" err="1" smtClean="0"/>
              <a:t>Inf</a:t>
            </a:r>
            <a:r>
              <a:rPr lang="en-US" dirty="0"/>
              <a:t> </a:t>
            </a:r>
            <a:r>
              <a:rPr lang="en-US" dirty="0" smtClean="0"/>
              <a:t>in </a:t>
            </a:r>
            <a:r>
              <a:rPr lang="en-US" dirty="0" err="1" smtClean="0"/>
              <a:t>millimetres</a:t>
            </a:r>
            <a:endParaRPr lang="en-US" dirty="0" smtClean="0"/>
          </a:p>
          <a:p>
            <a:endParaRPr lang="en-US" dirty="0" smtClean="0"/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74336" y="4462604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32" name="Group 2"/>
          <p:cNvGrpSpPr>
            <a:grpSpLocks/>
          </p:cNvGrpSpPr>
          <p:nvPr/>
        </p:nvGrpSpPr>
        <p:grpSpPr bwMode="auto">
          <a:xfrm>
            <a:off x="536793" y="5241648"/>
            <a:ext cx="3186272" cy="864256"/>
            <a:chOff x="3766" y="1032"/>
            <a:chExt cx="1952" cy="511"/>
          </a:xfrm>
        </p:grpSpPr>
        <p:sp>
          <p:nvSpPr>
            <p:cNvPr id="33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4317" y="103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5007" y="138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V="1">
            <a:off x="570656" y="5305912"/>
            <a:ext cx="874934" cy="77631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47" idx="6"/>
            <a:endCxn id="53" idx="2"/>
          </p:cNvCxnSpPr>
          <p:nvPr/>
        </p:nvCxnSpPr>
        <p:spPr>
          <a:xfrm flipV="1">
            <a:off x="2637578" y="5612043"/>
            <a:ext cx="1010401" cy="26215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TextBox 199"/>
          <p:cNvSpPr txBox="1"/>
          <p:nvPr/>
        </p:nvSpPr>
        <p:spPr>
          <a:xfrm>
            <a:off x="171054" y="3459421"/>
            <a:ext cx="46328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Interpolation along the length is necessary</a:t>
            </a:r>
          </a:p>
          <a:p>
            <a:r>
              <a:rPr lang="en-US" sz="1600" dirty="0" smtClean="0"/>
              <a:t>with fixed number of points. Recommended numbers</a:t>
            </a:r>
          </a:p>
          <a:p>
            <a:r>
              <a:rPr lang="en-US" sz="1600" dirty="0" smtClean="0"/>
              <a:t>are  from  12 to 20. </a:t>
            </a:r>
          </a:p>
          <a:p>
            <a:endParaRPr lang="en-US" dirty="0"/>
          </a:p>
        </p:txBody>
      </p:sp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4991472" y="3725600"/>
            <a:ext cx="3796761" cy="2148595"/>
            <a:chOff x="4591904" y="3671560"/>
            <a:chExt cx="4630196" cy="2620236"/>
          </a:xfrm>
        </p:grpSpPr>
        <p:grpSp>
          <p:nvGrpSpPr>
            <p:cNvPr id="54" name="Group 2"/>
            <p:cNvGrpSpPr>
              <a:grpSpLocks/>
            </p:cNvGrpSpPr>
            <p:nvPr/>
          </p:nvGrpSpPr>
          <p:grpSpPr bwMode="auto">
            <a:xfrm>
              <a:off x="4711556" y="3671560"/>
              <a:ext cx="3186272" cy="877784"/>
              <a:chOff x="3766" y="1024"/>
              <a:chExt cx="1952" cy="519"/>
            </a:xfrm>
          </p:grpSpPr>
          <p:sp>
            <p:nvSpPr>
              <p:cNvPr id="55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56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57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58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59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0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1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2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3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4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5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6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7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8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69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70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71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72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73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74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75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grpSp>
          <p:nvGrpSpPr>
            <p:cNvPr id="88" name="Group 2"/>
            <p:cNvGrpSpPr>
              <a:grpSpLocks/>
            </p:cNvGrpSpPr>
            <p:nvPr/>
          </p:nvGrpSpPr>
          <p:grpSpPr bwMode="auto">
            <a:xfrm>
              <a:off x="4755889" y="4012607"/>
              <a:ext cx="3006458" cy="805513"/>
              <a:chOff x="3766" y="1024"/>
              <a:chExt cx="1952" cy="519"/>
            </a:xfrm>
          </p:grpSpPr>
          <p:sp>
            <p:nvSpPr>
              <p:cNvPr id="89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0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1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2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3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4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5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6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7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8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99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0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1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2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3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4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5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6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7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8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09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grpSp>
          <p:nvGrpSpPr>
            <p:cNvPr id="154" name="Group 2"/>
            <p:cNvGrpSpPr>
              <a:grpSpLocks/>
            </p:cNvGrpSpPr>
            <p:nvPr/>
          </p:nvGrpSpPr>
          <p:grpSpPr bwMode="auto">
            <a:xfrm>
              <a:off x="4756953" y="4830579"/>
              <a:ext cx="3186272" cy="877784"/>
              <a:chOff x="3766" y="1024"/>
              <a:chExt cx="1952" cy="519"/>
            </a:xfrm>
          </p:grpSpPr>
          <p:sp>
            <p:nvSpPr>
              <p:cNvPr id="155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56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57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58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59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0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1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2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3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4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5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6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7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8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69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0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1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2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3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4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5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grpSp>
          <p:nvGrpSpPr>
            <p:cNvPr id="176" name="Group 2"/>
            <p:cNvGrpSpPr>
              <a:grpSpLocks/>
            </p:cNvGrpSpPr>
            <p:nvPr/>
          </p:nvGrpSpPr>
          <p:grpSpPr bwMode="auto">
            <a:xfrm>
              <a:off x="4591904" y="5486283"/>
              <a:ext cx="4411282" cy="805513"/>
              <a:chOff x="3766" y="1024"/>
              <a:chExt cx="1952" cy="519"/>
            </a:xfrm>
          </p:grpSpPr>
          <p:sp>
            <p:nvSpPr>
              <p:cNvPr id="177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 dirty="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8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79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0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1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2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3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4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5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6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7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8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89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0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1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2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3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4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5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6" name="Oval 22"/>
              <p:cNvSpPr>
                <a:spLocks noChangeArrowheads="1"/>
              </p:cNvSpPr>
              <p:nvPr/>
            </p:nvSpPr>
            <p:spPr bwMode="auto">
              <a:xfrm>
                <a:off x="5579" y="1300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197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sp>
          <p:nvSpPr>
            <p:cNvPr id="205" name="TextBox 204"/>
            <p:cNvSpPr txBox="1"/>
            <p:nvPr/>
          </p:nvSpPr>
          <p:spPr>
            <a:xfrm>
              <a:off x="7905682" y="4158555"/>
              <a:ext cx="12605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Lower MDF</a:t>
              </a:r>
              <a:endParaRPr lang="en-US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7915332" y="5377317"/>
              <a:ext cx="1306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Higher MDF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0296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6" y="28718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QuickBundles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Simplification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8900" y="1029732"/>
            <a:ext cx="72872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Using Minimum </a:t>
            </a:r>
            <a:r>
              <a:rPr lang="en-US" dirty="0"/>
              <a:t>Direct </a:t>
            </a:r>
            <a:r>
              <a:rPr lang="en-US" dirty="0" smtClean="0"/>
              <a:t>Flipped (MDF) and </a:t>
            </a:r>
          </a:p>
          <a:p>
            <a:r>
              <a:rPr lang="en-US" dirty="0" smtClean="0"/>
              <a:t>the QuickBundles</a:t>
            </a:r>
            <a:r>
              <a:rPr lang="en-US" baseline="30000" dirty="0" smtClean="0"/>
              <a:t>1</a:t>
            </a:r>
            <a:r>
              <a:rPr lang="en-US" dirty="0" smtClean="0"/>
              <a:t> clustering algorithm	     </a:t>
            </a:r>
          </a:p>
          <a:p>
            <a:r>
              <a:rPr lang="en-US" dirty="0"/>
              <a:t>	</a:t>
            </a:r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440" y="1029732"/>
            <a:ext cx="4801736" cy="228823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1689" y="3895238"/>
            <a:ext cx="82877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This is unsupervised learning. Do not expect to get anatomically relevant clusters as a neuroanatomist would define them. Especially in the case of a whole brain tractography.</a:t>
            </a:r>
            <a:endParaRPr lang="en-US" dirty="0"/>
          </a:p>
        </p:txBody>
      </p:sp>
      <p:sp>
        <p:nvSpPr>
          <p:cNvPr id="131" name="Rectangle 130"/>
          <p:cNvSpPr/>
          <p:nvPr/>
        </p:nvSpPr>
        <p:spPr>
          <a:xfrm>
            <a:off x="181688" y="5003081"/>
            <a:ext cx="828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For anatomically relevant bundles you need to use supervised learning i.e. have a model of a bundle.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52461" y="3338566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908566" y="3350270"/>
            <a:ext cx="1057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centroids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619805" y="3350270"/>
            <a:ext cx="900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227362" y="5591779"/>
            <a:ext cx="761962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[1] </a:t>
            </a:r>
            <a:r>
              <a:rPr lang="en-US" sz="1600" dirty="0" err="1" smtClean="0"/>
              <a:t>Garyfallidis</a:t>
            </a:r>
            <a:r>
              <a:rPr lang="en-US" sz="1600" dirty="0" smtClean="0"/>
              <a:t> </a:t>
            </a:r>
            <a:r>
              <a:rPr lang="en-US" sz="1600" dirty="0"/>
              <a:t>et al., Frontiers </a:t>
            </a:r>
            <a:r>
              <a:rPr lang="en-US" sz="1600" dirty="0" smtClean="0"/>
              <a:t>2012</a:t>
            </a:r>
          </a:p>
          <a:p>
            <a:r>
              <a:rPr lang="en-US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[2] Guevara et al., </a:t>
            </a:r>
            <a:r>
              <a:rPr lang="en-US" sz="14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2010</a:t>
            </a:r>
          </a:p>
          <a:p>
            <a:r>
              <a:rPr lang="en-US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[3] O’Donnell et al., IEEE TMI 2008</a:t>
            </a:r>
            <a:endParaRPr 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3282" y="211789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Very fast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Single </a:t>
            </a:r>
            <a:r>
              <a:rPr lang="en-US" dirty="0"/>
              <a:t>distance threshold (mm)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Works with millions of streamlines.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96476" y="5706657"/>
            <a:ext cx="82877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Earlier work on clustering of streamlines</a:t>
            </a:r>
            <a:r>
              <a:rPr lang="en-US" baseline="30000" dirty="0" smtClean="0"/>
              <a:t>2,3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19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53974"/>
            <a:ext cx="516255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Manual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90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30" descr="fa.tiff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83" b="85399" l="14359" r="88205"/>
                    </a14:imgEffect>
                  </a14:imgLayer>
                </a14:imgProps>
              </a:ext>
            </a:extLst>
          </a:blip>
          <a:srcRect l="5128" t="4718" r="2564" b="5636"/>
          <a:stretch>
            <a:fillRect/>
          </a:stretch>
        </p:blipFill>
        <p:spPr bwMode="auto">
          <a:xfrm>
            <a:off x="291754" y="1395952"/>
            <a:ext cx="1556265" cy="1664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24766" t="3346" r="43417" b="44231"/>
          <a:stretch/>
        </p:blipFill>
        <p:spPr>
          <a:xfrm>
            <a:off x="2184915" y="1395952"/>
            <a:ext cx="1654556" cy="1688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653" y="1384712"/>
            <a:ext cx="4107597" cy="3902346"/>
          </a:xfrm>
          <a:prstGeom prst="rect">
            <a:avLst/>
          </a:prstGeom>
        </p:spPr>
      </p:pic>
      <p:sp>
        <p:nvSpPr>
          <p:cNvPr id="17" name="Plus 16"/>
          <p:cNvSpPr/>
          <p:nvPr/>
        </p:nvSpPr>
        <p:spPr>
          <a:xfrm>
            <a:off x="1734766" y="2056084"/>
            <a:ext cx="336896" cy="3683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Notched Right Arrow 17"/>
          <p:cNvSpPr/>
          <p:nvPr/>
        </p:nvSpPr>
        <p:spPr>
          <a:xfrm>
            <a:off x="3999614" y="2087834"/>
            <a:ext cx="363689" cy="275953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89500" y="3195561"/>
            <a:ext cx="4473303" cy="2800672"/>
          </a:xfrm>
          <a:prstGeom prst="rect">
            <a:avLst/>
          </a:prstGeom>
          <a:noFill/>
        </p:spPr>
        <p:txBody>
          <a:bodyPr wrap="square" lIns="91345" tIns="45673" rIns="91345" bIns="45673" rtlCol="0">
            <a:spAutoFit/>
          </a:bodyPr>
          <a:lstStyle/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Types of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Inclusion   (logical  “and” and “or”)</a:t>
            </a: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Exclusion  (logical   “not”)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How we use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Termination Points (e.g. Cortical)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Waypoints (e.g. specific white matter region)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Volumetric (e.g. U-Shape)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84932" y="5720555"/>
            <a:ext cx="3650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>
                <a:latin typeface="+mj-lt"/>
              </a:rPr>
              <a:t>Available visualization tools:</a:t>
            </a:r>
          </a:p>
          <a:p>
            <a:r>
              <a:rPr lang="en-US" dirty="0" err="1" smtClean="0">
                <a:latin typeface="+mj-lt"/>
              </a:rPr>
              <a:t>Trackvis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Fibernavigator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and MI-Brain</a:t>
            </a:r>
            <a:endParaRPr lang="en-US" dirty="0">
              <a:latin typeface="+mj-lt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84932" y="5400181"/>
            <a:ext cx="2966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Courtesy of Flavio Dell’ </a:t>
            </a:r>
            <a:r>
              <a:rPr lang="en-US" dirty="0" err="1" smtClean="0"/>
              <a:t>Acqua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1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Model-based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2104" y="12794564"/>
            <a:ext cx="12018532" cy="74661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41" y="20347632"/>
            <a:ext cx="11887674" cy="730658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67" y="1089591"/>
            <a:ext cx="6787228" cy="421635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28650" y="5402287"/>
            <a:ext cx="77997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Recognition </a:t>
            </a:r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 bundles in healthy and severely diseased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brains, ISMRM 2015.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38990" y="5855234"/>
            <a:ext cx="53849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                                        See also Mayer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et al., IEEE TMI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2011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                                                Prasad et al.,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2014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00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Registration of bundles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709" y="2636711"/>
            <a:ext cx="3955381" cy="31781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32" y="1154112"/>
            <a:ext cx="4321132" cy="151640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8900" y="2992457"/>
            <a:ext cx="69215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32708" y="1519440"/>
            <a:ext cx="39906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Streamline-based Linear registration (SLR)</a:t>
            </a:r>
          </a:p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is very robust to incomplete data.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891" y="3796179"/>
            <a:ext cx="3371828" cy="257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2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1" y="119101"/>
            <a:ext cx="8329079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bundle-specific atlases using SLR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79" y="1737976"/>
            <a:ext cx="2972309" cy="34127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330" y="1533427"/>
            <a:ext cx="4167465" cy="40673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54032" y="5823653"/>
            <a:ext cx="69215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</a:p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Renauld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OHBM (2014)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186860" y="117063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Atlas of the Optic Radiation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92479" y="1266193"/>
            <a:ext cx="26685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Find overlaps between bundles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55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80064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Whole-brain linear registration of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403" y="2013548"/>
            <a:ext cx="5133354" cy="30890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771789" y="1335259"/>
            <a:ext cx="50829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13366" y="5337007"/>
            <a:ext cx="68696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 brains with large tumors even image-based linear registration can fail. Use this method instead. Register the streamlines not the images.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03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Tractometry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Shape 687"/>
          <p:cNvSpPr/>
          <p:nvPr/>
        </p:nvSpPr>
        <p:spPr>
          <a:xfrm>
            <a:off x="-1524000" y="5195857"/>
            <a:ext cx="1357830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                                      Bells et al. ISMRM 2012, 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Assaf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al.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2013, </a:t>
            </a:r>
          </a:p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Catani et al, PNAS 2007, 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Lebel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&amp; Beaulieu HBM 2009, 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Forkel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 Brain 201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</a:t>
            </a:r>
          </a:p>
        </p:txBody>
      </p: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628650" y="1163043"/>
            <a:ext cx="4209878" cy="1506061"/>
            <a:chOff x="4975972" y="1280319"/>
            <a:chExt cx="3136899" cy="1083069"/>
          </a:xfrm>
        </p:grpSpPr>
        <p:grpSp>
          <p:nvGrpSpPr>
            <p:cNvPr id="15" name="Group 2"/>
            <p:cNvGrpSpPr>
              <a:grpSpLocks/>
            </p:cNvGrpSpPr>
            <p:nvPr/>
          </p:nvGrpSpPr>
          <p:grpSpPr bwMode="auto">
            <a:xfrm>
              <a:off x="5014071" y="1280319"/>
              <a:ext cx="3098800" cy="823912"/>
              <a:chOff x="3766" y="1024"/>
              <a:chExt cx="1952" cy="519"/>
            </a:xfrm>
          </p:grpSpPr>
          <p:sp>
            <p:nvSpPr>
              <p:cNvPr id="22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3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4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5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6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7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8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9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0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1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2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3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4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5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6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7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8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9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0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1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2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sp>
          <p:nvSpPr>
            <p:cNvPr id="16" name="Text Box 24"/>
            <p:cNvSpPr txBox="1">
              <a:spLocks noChangeArrowheads="1"/>
            </p:cNvSpPr>
            <p:nvPr/>
          </p:nvSpPr>
          <p:spPr bwMode="auto">
            <a:xfrm>
              <a:off x="4975972" y="2075656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Text Box 25"/>
            <p:cNvSpPr txBox="1">
              <a:spLocks noChangeArrowheads="1"/>
            </p:cNvSpPr>
            <p:nvPr/>
          </p:nvSpPr>
          <p:spPr bwMode="auto">
            <a:xfrm>
              <a:off x="5120434" y="1859756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2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Text Box 26"/>
            <p:cNvSpPr txBox="1">
              <a:spLocks noChangeArrowheads="1"/>
            </p:cNvSpPr>
            <p:nvPr/>
          </p:nvSpPr>
          <p:spPr bwMode="auto">
            <a:xfrm>
              <a:off x="5263309" y="1715294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3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Text Box 27"/>
            <p:cNvSpPr txBox="1">
              <a:spLocks noChangeArrowheads="1"/>
            </p:cNvSpPr>
            <p:nvPr/>
          </p:nvSpPr>
          <p:spPr bwMode="auto">
            <a:xfrm>
              <a:off x="5407771" y="1570831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4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Text Box 28"/>
            <p:cNvSpPr txBox="1">
              <a:spLocks noChangeArrowheads="1"/>
            </p:cNvSpPr>
            <p:nvPr/>
          </p:nvSpPr>
          <p:spPr bwMode="auto">
            <a:xfrm>
              <a:off x="5571284" y="1432719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5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Text Box 30"/>
            <p:cNvSpPr txBox="1">
              <a:spLocks noChangeArrowheads="1"/>
            </p:cNvSpPr>
            <p:nvPr/>
          </p:nvSpPr>
          <p:spPr bwMode="auto">
            <a:xfrm>
              <a:off x="7536609" y="1522833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n-1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257" y="1308015"/>
            <a:ext cx="1896020" cy="902286"/>
          </a:xfrm>
          <a:prstGeom prst="rect">
            <a:avLst/>
          </a:prstGeom>
        </p:spPr>
      </p:pic>
      <p:grpSp>
        <p:nvGrpSpPr>
          <p:cNvPr id="82" name="Group 81"/>
          <p:cNvGrpSpPr/>
          <p:nvPr/>
        </p:nvGrpSpPr>
        <p:grpSpPr>
          <a:xfrm>
            <a:off x="1568542" y="2535528"/>
            <a:ext cx="6441967" cy="2673574"/>
            <a:chOff x="260370" y="2394769"/>
            <a:chExt cx="10204430" cy="4068570"/>
          </a:xfrm>
        </p:grpSpPr>
        <p:sp>
          <p:nvSpPr>
            <p:cNvPr id="81" name="Rectangle 80"/>
            <p:cNvSpPr/>
            <p:nvPr/>
          </p:nvSpPr>
          <p:spPr>
            <a:xfrm>
              <a:off x="297706" y="2394769"/>
              <a:ext cx="10167094" cy="40685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79" name="Picture 78"/>
            <p:cNvPicPr>
              <a:picLocks noChangeAspect="1"/>
            </p:cNvPicPr>
            <p:nvPr/>
          </p:nvPicPr>
          <p:blipFill rotWithShape="1">
            <a:blip r:embed="rId4"/>
            <a:srcRect t="41666" r="43909" b="20491"/>
            <a:stretch/>
          </p:blipFill>
          <p:spPr>
            <a:xfrm>
              <a:off x="4974867" y="2720602"/>
              <a:ext cx="4909363" cy="3700445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 rotWithShape="1">
            <a:blip r:embed="rId4"/>
            <a:srcRect r="43909" b="60028"/>
            <a:stretch/>
          </p:blipFill>
          <p:spPr>
            <a:xfrm>
              <a:off x="260370" y="2430481"/>
              <a:ext cx="5041509" cy="4013731"/>
            </a:xfrm>
            <a:prstGeom prst="rect">
              <a:avLst/>
            </a:prstGeom>
          </p:spPr>
        </p:pic>
      </p:grpSp>
      <p:sp>
        <p:nvSpPr>
          <p:cNvPr id="43" name="TextBox 42"/>
          <p:cNvSpPr txBox="1"/>
          <p:nvPr/>
        </p:nvSpPr>
        <p:spPr>
          <a:xfrm>
            <a:off x="5846257" y="5915377"/>
            <a:ext cx="2966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Courtesy of Flavio Dell’ </a:t>
            </a:r>
            <a:r>
              <a:rPr lang="en-US" dirty="0" err="1" smtClean="0"/>
              <a:t>Acqua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7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321" y="18102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Apparent fiber quantification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23" y="904126"/>
            <a:ext cx="4642896" cy="2444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13398" y="931386"/>
            <a:ext cx="364663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Yeatman</a:t>
            </a:r>
            <a:r>
              <a:rPr lang="en-US" dirty="0" smtClean="0"/>
              <a:t> et al. </a:t>
            </a:r>
            <a:r>
              <a:rPr lang="en-US" dirty="0" err="1" smtClean="0"/>
              <a:t>PLoS</a:t>
            </a:r>
            <a:r>
              <a:rPr lang="en-US" dirty="0" smtClean="0"/>
              <a:t> 2012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Define planes in MNI space after</a:t>
            </a:r>
          </a:p>
          <a:p>
            <a:r>
              <a:rPr lang="en-US" dirty="0" smtClean="0"/>
              <a:t>registering FA images with nonlinear </a:t>
            </a:r>
          </a:p>
          <a:p>
            <a:r>
              <a:rPr lang="en-US" dirty="0" smtClean="0"/>
              <a:t>registration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Project the planes back in </a:t>
            </a:r>
          </a:p>
          <a:p>
            <a:r>
              <a:rPr lang="en-US" dirty="0" smtClean="0"/>
              <a:t>native space.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338" y="3567111"/>
            <a:ext cx="2949208" cy="27454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3398" y="3652980"/>
            <a:ext cx="3194004" cy="23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3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17856" y="628489"/>
            <a:ext cx="4576261" cy="586938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" y="-123174"/>
            <a:ext cx="831546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 data analysis in tract profiles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0763" y="1217064"/>
            <a:ext cx="3313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Goodlett</a:t>
            </a:r>
            <a:r>
              <a:rPr lang="en-US" dirty="0" smtClean="0"/>
              <a:t> et al. </a:t>
            </a:r>
            <a:r>
              <a:rPr lang="en-US" dirty="0" err="1" smtClean="0"/>
              <a:t>Neuroimage</a:t>
            </a:r>
            <a:r>
              <a:rPr lang="en-US" dirty="0" smtClean="0"/>
              <a:t>  2009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622" y="1951889"/>
            <a:ext cx="4176817" cy="45480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92888" y="2047688"/>
            <a:ext cx="4113818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 it is difficult to compare directly </a:t>
            </a:r>
          </a:p>
          <a:p>
            <a:r>
              <a:rPr lang="en-US" dirty="0" smtClean="0"/>
              <a:t>the arc length functions: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 authors used functional data analysis </a:t>
            </a:r>
          </a:p>
          <a:p>
            <a:r>
              <a:rPr lang="en-US" dirty="0" smtClean="0"/>
              <a:t>to fit the profiles as coefficients of </a:t>
            </a:r>
          </a:p>
          <a:p>
            <a:r>
              <a:rPr lang="en-US" dirty="0" smtClean="0"/>
              <a:t>B-splines.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And then used discriminant analysis</a:t>
            </a:r>
          </a:p>
          <a:p>
            <a:r>
              <a:rPr lang="en-US" dirty="0" smtClean="0"/>
              <a:t>with the principal components of </a:t>
            </a:r>
          </a:p>
          <a:p>
            <a:r>
              <a:rPr lang="en-US" dirty="0" smtClean="0"/>
              <a:t>the coefficients of these B-splines.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621" y="637198"/>
            <a:ext cx="4176817" cy="1323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122" y="4312613"/>
            <a:ext cx="4498649" cy="211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3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7823" y="2377868"/>
            <a:ext cx="7900816" cy="1655762"/>
          </a:xfrm>
        </p:spPr>
        <p:txBody>
          <a:bodyPr>
            <a:noAutofit/>
          </a:bodyPr>
          <a:lstStyle/>
          <a:p>
            <a:pPr marL="514350" indent="-514350" algn="l">
              <a:buAutoNum type="arabicPeriod"/>
            </a:pPr>
            <a:r>
              <a:rPr lang="en-US" sz="3200" dirty="0" err="1" smtClean="0"/>
              <a:t>Connectomics</a:t>
            </a:r>
            <a:r>
              <a:rPr lang="en-US" sz="3200" dirty="0" smtClean="0"/>
              <a:t> and known issues </a:t>
            </a:r>
            <a:endParaRPr lang="en-US" sz="2800" dirty="0" smtClean="0"/>
          </a:p>
          <a:p>
            <a:pPr lvl="1" algn="l"/>
            <a:endParaRPr lang="en-US" sz="3200" dirty="0"/>
          </a:p>
          <a:p>
            <a:pPr algn="l"/>
            <a:r>
              <a:rPr lang="en-US" sz="3200" dirty="0" smtClean="0"/>
              <a:t>2. Tract-analysis and it’s potential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435" y="6082311"/>
            <a:ext cx="3583213" cy="578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57" y="5808618"/>
            <a:ext cx="1125732" cy="112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6151" y="623393"/>
            <a:ext cx="9143999" cy="74957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65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</a:t>
            </a:r>
          </a:p>
          <a:p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231" y="6152142"/>
            <a:ext cx="1760971" cy="48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Arrow Connector 3"/>
          <p:cNvCxnSpPr/>
          <p:nvPr/>
        </p:nvCxnSpPr>
        <p:spPr>
          <a:xfrm flipH="1">
            <a:off x="3640818" y="1372964"/>
            <a:ext cx="2759982" cy="931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461760" y="1113539"/>
            <a:ext cx="1120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Top-down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396343" y="4033631"/>
            <a:ext cx="3300548" cy="676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762206" y="4484481"/>
            <a:ext cx="1200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Bottom-up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06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Measures along/from a centroid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317624"/>
            <a:ext cx="3132501" cy="40846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58625" y="115094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Cross-sections along a centroid</a:t>
            </a:r>
          </a:p>
          <a:p>
            <a:r>
              <a:rPr lang="en-US" dirty="0" err="1" smtClean="0"/>
              <a:t>Renauld</a:t>
            </a:r>
            <a:r>
              <a:rPr lang="en-US" dirty="0" smtClean="0"/>
              <a:t> et al., “Morphology </a:t>
            </a:r>
            <a:r>
              <a:rPr lang="en-US" dirty="0"/>
              <a:t>of thalamus, LGN and optic radiation do not influence EEG alpha waves”, Brain function and structure (submitted), 2015</a:t>
            </a:r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563801" y="2753207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H="1" flipV="1">
            <a:off x="5329646" y="3367149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5455919" y="3197330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582192" y="3027511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7027146" y="2819168"/>
            <a:ext cx="420023" cy="495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6680404" y="2459032"/>
            <a:ext cx="10913" cy="762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6644" y="4194663"/>
            <a:ext cx="2296226" cy="2268008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4386214" y="3854087"/>
            <a:ext cx="3025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Distance maps from centroid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96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214895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Comparing sets of streamlines for group comparisons (advanced)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3" y="1570288"/>
            <a:ext cx="4964576" cy="20682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08617" y="1958080"/>
            <a:ext cx="3212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Garyfallidis</a:t>
            </a:r>
            <a:r>
              <a:rPr lang="en-US" dirty="0" smtClean="0"/>
              <a:t> et al. Frontiers, 2012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409" y="3934939"/>
            <a:ext cx="4567428" cy="12264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8538" y="5237557"/>
            <a:ext cx="4219385" cy="90039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584401" y="2930453"/>
            <a:ext cx="35341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adjacency (BA) is a metric</a:t>
            </a:r>
          </a:p>
          <a:p>
            <a:r>
              <a:rPr lang="en-US" dirty="0" smtClean="0"/>
              <a:t>for comparing how similar are </a:t>
            </a:r>
          </a:p>
          <a:p>
            <a:r>
              <a:rPr lang="en-US" dirty="0"/>
              <a:t>c</a:t>
            </a:r>
            <a:r>
              <a:rPr lang="en-US" dirty="0" smtClean="0"/>
              <a:t>lusters between different subjects.</a:t>
            </a:r>
          </a:p>
          <a:p>
            <a:endParaRPr lang="en-US" dirty="0"/>
          </a:p>
          <a:p>
            <a:r>
              <a:rPr lang="en-US" dirty="0" smtClean="0"/>
              <a:t>The streamlines of all subjects need</a:t>
            </a:r>
          </a:p>
          <a:p>
            <a:r>
              <a:rPr lang="en-US" dirty="0"/>
              <a:t>t</a:t>
            </a:r>
            <a:r>
              <a:rPr lang="en-US" dirty="0" smtClean="0"/>
              <a:t>o be in the same space.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67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22002" y="940019"/>
            <a:ext cx="9322459" cy="5286607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Make the mental leap from images to streamlines. The grid is not everything!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world of streamlines is a world of opportunity.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Automatic segmentation of streamlines is reducing manual segmentation.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Registration of bundles is robust to incomplete data.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Clustering/simplification can show you hidden structures and reduce computational complexity.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Study the bundles using centroids, distances, clusters, cross-sections.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Do not stick only to Tensor metrics move to AFD, QA and other newer metrics. 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813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22002" y="940019"/>
            <a:ext cx="9322459" cy="5286607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Be critical about how you measure connectivity.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Make sure you do your pre-processing right.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Think of more robust ways to measure connectivity and </a:t>
            </a:r>
          </a:p>
          <a:p>
            <a:pPr marL="457200" lvl="1" indent="0">
              <a:buNone/>
            </a:pPr>
            <a:r>
              <a:rPr lang="en-US" dirty="0" smtClean="0"/>
              <a:t>use graph theory.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Combine </a:t>
            </a:r>
            <a:r>
              <a:rPr lang="en-US" dirty="0" err="1" smtClean="0"/>
              <a:t>connectomics</a:t>
            </a:r>
            <a:r>
              <a:rPr lang="en-US" dirty="0" smtClean="0"/>
              <a:t> with tract-analysis.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Nearly all the methods shown in this course are available in DIPY (</a:t>
            </a:r>
            <a:r>
              <a:rPr lang="en-US" dirty="0" smtClean="0">
                <a:hlinkClick r:id="rId2"/>
              </a:rPr>
              <a:t>http://dipy.org</a:t>
            </a:r>
            <a:r>
              <a:rPr lang="en-US" dirty="0" smtClean="0"/>
              <a:t>).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Find me in the DIPY exhibition booth for more information.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81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31816" y="4841966"/>
            <a:ext cx="7454537" cy="17029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4036" y="16558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for your attention!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222500" y="6544849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20" y="3645359"/>
            <a:ext cx="4222275" cy="68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463" y="1659237"/>
            <a:ext cx="3267552" cy="900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Z:\Images\SCIL\logo\logo6_invert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4096" y="591479"/>
            <a:ext cx="3036142" cy="303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tractometer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63429" y="3252885"/>
            <a:ext cx="2866809" cy="14752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196"/>
          <p:cNvPicPr/>
          <p:nvPr/>
        </p:nvPicPr>
        <p:blipFill>
          <a:blip r:embed="rId6"/>
          <a:srcRect t="13732" b="13732"/>
          <a:stretch>
            <a:fillRect/>
          </a:stretch>
        </p:blipFill>
        <p:spPr>
          <a:xfrm>
            <a:off x="6225170" y="5816593"/>
            <a:ext cx="1943329" cy="614085"/>
          </a:xfrm>
          <a:prstGeom prst="rect">
            <a:avLst/>
          </a:prstGeom>
          <a:ln>
            <a:noFill/>
          </a:ln>
        </p:spPr>
      </p:pic>
      <p:pic>
        <p:nvPicPr>
          <p:cNvPr id="16" name="Picture 190"/>
          <p:cNvPicPr/>
          <p:nvPr/>
        </p:nvPicPr>
        <p:blipFill>
          <a:blip r:embed="rId7"/>
          <a:stretch>
            <a:fillRect/>
          </a:stretch>
        </p:blipFill>
        <p:spPr>
          <a:xfrm>
            <a:off x="1380007" y="5009526"/>
            <a:ext cx="1347620" cy="552142"/>
          </a:xfrm>
          <a:prstGeom prst="rect">
            <a:avLst/>
          </a:prstGeom>
          <a:ln>
            <a:noFill/>
          </a:ln>
        </p:spPr>
      </p:pic>
      <p:pic>
        <p:nvPicPr>
          <p:cNvPr id="17" name="Picture 199"/>
          <p:cNvPicPr/>
          <p:nvPr/>
        </p:nvPicPr>
        <p:blipFill>
          <a:blip r:embed="rId8"/>
          <a:stretch>
            <a:fillRect/>
          </a:stretch>
        </p:blipFill>
        <p:spPr>
          <a:xfrm>
            <a:off x="1212877" y="5729228"/>
            <a:ext cx="1681881" cy="526044"/>
          </a:xfrm>
          <a:prstGeom prst="rect">
            <a:avLst/>
          </a:prstGeom>
          <a:ln>
            <a:noFill/>
          </a:ln>
        </p:spPr>
      </p:pic>
      <p:pic>
        <p:nvPicPr>
          <p:cNvPr id="18" name="Picture 63" descr="SdC.gif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94758" y="5045364"/>
            <a:ext cx="2845225" cy="129612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096" y="4938013"/>
            <a:ext cx="2858573" cy="87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56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435" y="6082311"/>
            <a:ext cx="3583213" cy="578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57" y="5808618"/>
            <a:ext cx="1125732" cy="112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225503" y="3340467"/>
            <a:ext cx="9143999" cy="74957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65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Structural </a:t>
            </a:r>
            <a:r>
              <a:rPr lang="en-US" sz="6500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Connectomics</a:t>
            </a:r>
            <a:endParaRPr lang="en-US" sz="6500" dirty="0" smtClean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231" y="6152142"/>
            <a:ext cx="1760971" cy="48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9723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Connectomics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3"/>
          <a:srcRect l="2196" t="8236" r="1354" b="1579"/>
          <a:stretch>
            <a:fillRect/>
          </a:stretch>
        </p:blipFill>
        <p:spPr bwMode="auto">
          <a:xfrm>
            <a:off x="1350790" y="925795"/>
            <a:ext cx="6137211" cy="4918834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4929052" y="5875479"/>
            <a:ext cx="3744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Hagmann</a:t>
            </a:r>
            <a:r>
              <a:rPr lang="en-US" dirty="0" smtClean="0"/>
              <a:t> et al. PLOS Biology 2008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94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81246" y="651356"/>
            <a:ext cx="8518914" cy="54204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-84665"/>
            <a:ext cx="8204065" cy="80543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matrices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29052" y="5501011"/>
            <a:ext cx="3744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Hagmann</a:t>
            </a:r>
            <a:r>
              <a:rPr lang="en-US" dirty="0" smtClean="0"/>
              <a:t> et al. </a:t>
            </a:r>
            <a:r>
              <a:rPr lang="en-US" dirty="0" err="1" smtClean="0"/>
              <a:t>PloS</a:t>
            </a:r>
            <a:r>
              <a:rPr lang="en-US" dirty="0" smtClean="0"/>
              <a:t> Biology 2008</a:t>
            </a:r>
            <a:endParaRPr lang="en-US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/>
          <a:srcRect r="56737" b="39633"/>
          <a:stretch>
            <a:fillRect/>
          </a:stretch>
        </p:blipFill>
        <p:spPr bwMode="auto">
          <a:xfrm>
            <a:off x="414501" y="668775"/>
            <a:ext cx="3501207" cy="3265566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9" name="Group 12"/>
          <p:cNvGrpSpPr/>
          <p:nvPr/>
        </p:nvGrpSpPr>
        <p:grpSpPr>
          <a:xfrm>
            <a:off x="586958" y="977614"/>
            <a:ext cx="8313202" cy="5061923"/>
            <a:chOff x="689459" y="1031958"/>
            <a:chExt cx="8313202" cy="5061923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/>
            <a:srcRect t="59663"/>
            <a:stretch>
              <a:fillRect/>
            </a:stretch>
          </p:blipFill>
          <p:spPr bwMode="auto">
            <a:xfrm>
              <a:off x="689459" y="3923409"/>
              <a:ext cx="8050014" cy="2170472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3"/>
            <a:srcRect l="43876" t="5509" b="46658"/>
            <a:stretch>
              <a:fillRect/>
            </a:stretch>
          </p:blipFill>
          <p:spPr bwMode="auto">
            <a:xfrm>
              <a:off x="4245090" y="1031958"/>
              <a:ext cx="4757571" cy="2710314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</p:grpSp>
      <p:sp>
        <p:nvSpPr>
          <p:cNvPr id="12" name="TextBox 11"/>
          <p:cNvSpPr txBox="1"/>
          <p:nvPr/>
        </p:nvSpPr>
        <p:spPr>
          <a:xfrm>
            <a:off x="5482047" y="6071793"/>
            <a:ext cx="3744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Hagmann</a:t>
            </a:r>
            <a:r>
              <a:rPr lang="en-US" dirty="0" smtClean="0"/>
              <a:t> et al. </a:t>
            </a:r>
            <a:r>
              <a:rPr lang="en-US" dirty="0" err="1" smtClean="0"/>
              <a:t>PloS</a:t>
            </a:r>
            <a:r>
              <a:rPr lang="en-US" dirty="0" smtClean="0"/>
              <a:t> Biology 2008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55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-84665"/>
            <a:ext cx="8826636" cy="80543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 we validate the underlying anatomy?</a:t>
            </a:r>
            <a:endParaRPr lang="en-US" sz="3600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131" y="1263151"/>
            <a:ext cx="3973411" cy="37815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364" y="1263152"/>
            <a:ext cx="3270567" cy="377932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8962" y="5195841"/>
            <a:ext cx="575803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454729">
              <a:buFontTx/>
              <a:buChar char="-"/>
            </a:pPr>
            <a:r>
              <a:rPr lang="en-US" dirty="0">
                <a:ea typeface="ヒラギノ角ゴ ProN W3"/>
                <a:cs typeface="ヒラギノ角ゴ ProN W3"/>
              </a:rPr>
              <a:t>Cortical regions may split or merge real bundles</a:t>
            </a:r>
          </a:p>
          <a:p>
            <a:pPr marL="285750" indent="-285750" defTabSz="454729">
              <a:buFontTx/>
              <a:buChar char="-"/>
            </a:pPr>
            <a:r>
              <a:rPr lang="en-US" dirty="0" smtClean="0">
                <a:ea typeface="ヒラギノ角ゴ ProN W3"/>
                <a:cs typeface="ヒラギノ角ゴ ProN W3"/>
              </a:rPr>
              <a:t>Difficult </a:t>
            </a:r>
            <a:r>
              <a:rPr lang="en-US" dirty="0">
                <a:ea typeface="ヒラギノ角ゴ ProN W3"/>
                <a:cs typeface="ヒラギノ角ゴ ProN W3"/>
              </a:rPr>
              <a:t>to check all tract </a:t>
            </a:r>
            <a:r>
              <a:rPr lang="en-US" dirty="0" smtClean="0">
                <a:ea typeface="ヒラギノ角ゴ ProN W3"/>
                <a:cs typeface="ヒラギノ角ゴ ProN W3"/>
              </a:rPr>
              <a:t>combinations</a:t>
            </a:r>
          </a:p>
          <a:p>
            <a:pPr marL="285750" indent="-285750" defTabSz="454729">
              <a:buFontTx/>
              <a:buChar char="-"/>
            </a:pPr>
            <a:r>
              <a:rPr lang="en-US" dirty="0" smtClean="0">
                <a:ea typeface="ヒラギノ角ゴ ProN W3"/>
                <a:cs typeface="ヒラギノ角ゴ ProN W3"/>
              </a:rPr>
              <a:t>Alignments with T1 need to be excellent</a:t>
            </a:r>
          </a:p>
          <a:p>
            <a:pPr marL="285750" indent="-285750" defTabSz="454729">
              <a:buFontTx/>
              <a:buChar char="-"/>
            </a:pPr>
            <a:r>
              <a:rPr lang="en-US" dirty="0" smtClean="0">
                <a:ea typeface="ヒラギノ角ゴ ProN W3"/>
                <a:cs typeface="ヒラギノ角ゴ ProN W3"/>
              </a:rPr>
              <a:t>Cortical regions may vary between subjects</a:t>
            </a:r>
            <a:endParaRPr lang="en-US" dirty="0">
              <a:ea typeface="ヒラギノ角ゴ ProN W3"/>
              <a:cs typeface="ヒラギノ角ゴ ProN W3"/>
            </a:endParaRPr>
          </a:p>
          <a:p>
            <a:pPr defTabSz="454729"/>
            <a:endParaRPr lang="en-US" dirty="0">
              <a:ea typeface="ヒラギノ角ゴ ProN W3"/>
              <a:cs typeface="ヒラギノ角ゴ ProN W3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86993" y="6026933"/>
            <a:ext cx="3102965" cy="369237"/>
          </a:xfrm>
          <a:prstGeom prst="rect">
            <a:avLst/>
          </a:prstGeom>
        </p:spPr>
        <p:txBody>
          <a:bodyPr wrap="none" lIns="91345" tIns="45673" rIns="91345" bIns="45673">
            <a:spAutoFit/>
          </a:bodyPr>
          <a:lstStyle/>
          <a:p>
            <a:pPr defTabSz="454729"/>
            <a:r>
              <a:rPr lang="en-US" dirty="0">
                <a:latin typeface="Calibri" charset="0"/>
                <a:ea typeface="Calibri" charset="0"/>
                <a:cs typeface="Calibri" charset="0"/>
                <a:sym typeface="Calibri" charset="0"/>
              </a:rPr>
              <a:t>Gong et al.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  <a:sym typeface="Calibri" charset="0"/>
              </a:rPr>
              <a:t>Cereb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  <a:sym typeface="Calibri" charset="0"/>
              </a:rPr>
              <a:t>. </a:t>
            </a:r>
            <a:r>
              <a:rPr lang="en-US" dirty="0">
                <a:latin typeface="Calibri" charset="0"/>
                <a:ea typeface="Calibri" charset="0"/>
                <a:cs typeface="Calibri" charset="0"/>
                <a:sym typeface="Calibri" charset="0"/>
              </a:rPr>
              <a:t>Cortex 2009 </a:t>
            </a:r>
            <a:endParaRPr lang="en-US" dirty="0">
              <a:latin typeface="Calibri"/>
              <a:ea typeface="ヒラギノ角ゴ ProN W3"/>
              <a:cs typeface="ヒラギノ角ゴ ProN W3"/>
            </a:endParaRPr>
          </a:p>
        </p:txBody>
      </p:sp>
    </p:spTree>
    <p:extLst>
      <p:ext uri="{BB962C8B-B14F-4D97-AF65-F5344CB8AC3E}">
        <p14:creationId xmlns:p14="http://schemas.microsoft.com/office/powerpoint/2010/main" val="316704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-84665"/>
            <a:ext cx="8204065" cy="80543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Graph theory is powerful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552" y="2290842"/>
            <a:ext cx="4521730" cy="21628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087" y="831859"/>
            <a:ext cx="3124802" cy="262224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169386" y="1368239"/>
            <a:ext cx="4816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 it provides a mathematically sound framework</a:t>
            </a:r>
          </a:p>
          <a:p>
            <a:r>
              <a:rPr lang="en-US" dirty="0" smtClean="0"/>
              <a:t>to study networks.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40724" y="4691936"/>
            <a:ext cx="699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But it needs good input … 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Make sure when you compare different populations that all the preprocessing steps before the matrices are very well done.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Look at the </a:t>
            </a:r>
            <a:r>
              <a:rPr lang="en-US" dirty="0" err="1" smtClean="0"/>
              <a:t>connectomics</a:t>
            </a:r>
            <a:r>
              <a:rPr lang="en-US" dirty="0" smtClean="0"/>
              <a:t> and then go back and look into the actual bundles. More info next …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23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(the good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91776" y="4469251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mask_bandes_fiber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5831" y="1432249"/>
            <a:ext cx="3771900" cy="3562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61144" y="892867"/>
            <a:ext cx="2962206" cy="2893194"/>
          </a:xfrm>
          <a:prstGeom prst="rect">
            <a:avLst/>
          </a:prstGeom>
          <a:ln w="12700">
            <a:round/>
          </a:ln>
        </p:spPr>
      </p:pic>
      <p:sp>
        <p:nvSpPr>
          <p:cNvPr id="14" name="Rectangle 13"/>
          <p:cNvSpPr/>
          <p:nvPr/>
        </p:nvSpPr>
        <p:spPr>
          <a:xfrm>
            <a:off x="958646" y="893536"/>
            <a:ext cx="3649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and valid paths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394780" y="3900690"/>
            <a:ext cx="24445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Fiber Cup Phantom</a:t>
            </a:r>
          </a:p>
          <a:p>
            <a:pPr algn="ctr"/>
            <a:r>
              <a:rPr lang="fr-FR" sz="1400" dirty="0" err="1" smtClean="0"/>
              <a:t>Fillard</a:t>
            </a:r>
            <a:r>
              <a:rPr lang="fr-FR" sz="1400" dirty="0" smtClean="0"/>
              <a:t> </a:t>
            </a:r>
            <a:r>
              <a:rPr lang="fr-FR" sz="1400" dirty="0"/>
              <a:t>et </a:t>
            </a:r>
            <a:r>
              <a:rPr lang="fr-FR" sz="1400" dirty="0" smtClean="0"/>
              <a:t>al. </a:t>
            </a:r>
            <a:r>
              <a:rPr lang="fr-FR" sz="1400" dirty="0" err="1"/>
              <a:t>NeuroImage</a:t>
            </a:r>
            <a:r>
              <a:rPr lang="fr-FR" sz="1400" dirty="0"/>
              <a:t> 2010</a:t>
            </a:r>
            <a:endParaRPr 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241419" y="5946213"/>
            <a:ext cx="26945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Marc-Alex </a:t>
            </a:r>
            <a:r>
              <a:rPr lang="en-US" sz="1400" dirty="0" err="1" smtClean="0"/>
              <a:t>Côté</a:t>
            </a:r>
            <a:r>
              <a:rPr lang="en-US" sz="1400" dirty="0" smtClean="0"/>
              <a:t>, </a:t>
            </a:r>
            <a:r>
              <a:rPr lang="en-US" sz="1400" dirty="0" err="1" smtClean="0"/>
              <a:t>Neuroimage</a:t>
            </a:r>
            <a:r>
              <a:rPr lang="en-US" sz="1400" dirty="0" smtClean="0"/>
              <a:t> 2013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985649" y="5347236"/>
            <a:ext cx="3622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Connecting regions of interest (ROIs)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8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5141</TotalTime>
  <Words>1812</Words>
  <Application>Microsoft Office PowerPoint</Application>
  <PresentationFormat>On-screen Show (4:3)</PresentationFormat>
  <Paragraphs>329</Paragraphs>
  <Slides>34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Calibri Light</vt:lpstr>
      <vt:lpstr>Helvetica</vt:lpstr>
      <vt:lpstr>Helvetica Neue Light</vt:lpstr>
      <vt:lpstr>ヒラギノ角ゴ ProN W3</vt:lpstr>
      <vt:lpstr>Office Theme</vt:lpstr>
      <vt:lpstr>Tract-analysis and connectivity</vt:lpstr>
      <vt:lpstr>PowerPoint Presentation</vt:lpstr>
      <vt:lpstr>PowerPoint Presentation</vt:lpstr>
      <vt:lpstr>PowerPoint Presentation</vt:lpstr>
      <vt:lpstr>Connectomics</vt:lpstr>
      <vt:lpstr>Connectivity matrices</vt:lpstr>
      <vt:lpstr>Can we validate the underlying anatomy?</vt:lpstr>
      <vt:lpstr>Graph theory is powerful</vt:lpstr>
      <vt:lpstr>Connectivity analysis (the good guys)</vt:lpstr>
      <vt:lpstr>Connectivity analysis (bad guys)</vt:lpstr>
      <vt:lpstr>Connectivity analysis (more bad guys)</vt:lpstr>
      <vt:lpstr>Connectivity analysis (and the ugly)</vt:lpstr>
      <vt:lpstr>Alert for connectivity analysis!  Be critical when counting streamlines</vt:lpstr>
      <vt:lpstr>Lesson learned from the ISMRM 2015 tractography challenge: Use the streamlines!</vt:lpstr>
      <vt:lpstr>PowerPoint Presentation</vt:lpstr>
      <vt:lpstr>What is tract-analysis?</vt:lpstr>
      <vt:lpstr>Streamlines and images a technical note</vt:lpstr>
      <vt:lpstr>Why streamlines are  useful?</vt:lpstr>
      <vt:lpstr>Streamline distances – which one to use ? </vt:lpstr>
      <vt:lpstr>Streamline distances – which one to use ? </vt:lpstr>
      <vt:lpstr>QuickBundles for Simplification</vt:lpstr>
      <vt:lpstr>Manual segmentation</vt:lpstr>
      <vt:lpstr>Model-based Segmentation</vt:lpstr>
      <vt:lpstr>Registration of bundles</vt:lpstr>
      <vt:lpstr>Create bundle-specific atlases using SLR</vt:lpstr>
      <vt:lpstr>Whole-brain linear registration of streamlines</vt:lpstr>
      <vt:lpstr>Tractometry</vt:lpstr>
      <vt:lpstr>Apparent fiber quantification</vt:lpstr>
      <vt:lpstr>Functional data analysis in tract profiles</vt:lpstr>
      <vt:lpstr>Measures along/from a centroid</vt:lpstr>
      <vt:lpstr>Comparing sets of streamlines for group comparisons (advanced)</vt:lpstr>
      <vt:lpstr>Conclusion</vt:lpstr>
      <vt:lpstr>Conclusion</vt:lpstr>
      <vt:lpstr>Thank you for your attention!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Tract-analysis and connectivity</dc:title>
  <dc:creator>Eleftherios</dc:creator>
  <cp:lastModifiedBy>Eleftherios</cp:lastModifiedBy>
  <cp:revision>339</cp:revision>
  <dcterms:created xsi:type="dcterms:W3CDTF">2015-05-26T19:37:54Z</dcterms:created>
  <dcterms:modified xsi:type="dcterms:W3CDTF">2015-06-14T16:16:36Z</dcterms:modified>
</cp:coreProperties>
</file>

<file path=docProps/thumbnail.jpeg>
</file>